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EE219-C066-4E68-ADF9-A0F0ACAD97F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2DD38-2FEF-40C5-9AC2-A3B293B398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2DD38-2FEF-40C5-9AC2-A3B293B3989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64932E-2071-4287-AEA1-932393DC53D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38D0CD-F659-40E6-A035-B563B7E56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500198"/>
          </a:xfrm>
        </p:spPr>
        <p:txBody>
          <a:bodyPr>
            <a:normAutofit/>
          </a:bodyPr>
          <a:lstStyle/>
          <a:p>
            <a:r>
              <a:rPr lang="ru-RU" b="1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урока: </a:t>
            </a:r>
            <a:r>
              <a:rPr lang="ru-RU" b="1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Линейное неравенство с одной переменной</a:t>
            </a:r>
            <a:endParaRPr lang="ru-RU" b="1" cap="none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8072494" cy="42862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урока:</a:t>
            </a:r>
          </a:p>
          <a:p>
            <a:pPr algn="l"/>
            <a:r>
              <a:rPr lang="ru-RU" b="1" dirty="0" smtClean="0">
                <a:solidFill>
                  <a:srgbClr val="003618"/>
                </a:solidFill>
              </a:rPr>
              <a:t>-  </a:t>
            </a:r>
            <a:r>
              <a:rPr lang="ru-RU" b="1" dirty="0">
                <a:solidFill>
                  <a:srgbClr val="003618"/>
                </a:solidFill>
              </a:rPr>
              <a:t>знать  определение линейного неравенства с одной переменной; алгоритм решения неравенства с одной переменной;</a:t>
            </a:r>
          </a:p>
          <a:p>
            <a:pPr algn="l"/>
            <a:r>
              <a:rPr lang="ru-RU" b="1" dirty="0" smtClean="0">
                <a:solidFill>
                  <a:srgbClr val="003618"/>
                </a:solidFill>
              </a:rPr>
              <a:t>- уметь </a:t>
            </a:r>
            <a:r>
              <a:rPr lang="ru-RU" b="1" dirty="0">
                <a:solidFill>
                  <a:srgbClr val="003618"/>
                </a:solidFill>
              </a:rPr>
              <a:t>определить линейное неравенство с одной переменной; находить решения линейного неравенства с одной переменной; </a:t>
            </a:r>
          </a:p>
          <a:p>
            <a:pPr algn="l"/>
            <a:r>
              <a:rPr lang="ru-RU" b="1" dirty="0">
                <a:solidFill>
                  <a:srgbClr val="003618"/>
                </a:solidFill>
              </a:rPr>
              <a:t>- </a:t>
            </a:r>
            <a:r>
              <a:rPr lang="ru-RU" b="1" dirty="0" smtClean="0">
                <a:solidFill>
                  <a:srgbClr val="003618"/>
                </a:solidFill>
              </a:rPr>
              <a:t>применять </a:t>
            </a:r>
            <a:r>
              <a:rPr lang="ru-RU" b="1" dirty="0">
                <a:solidFill>
                  <a:srgbClr val="003618"/>
                </a:solidFill>
              </a:rPr>
              <a:t>алгоритм решения неравенства с одной переменной в самостоятельной работе.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929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Дайте название числовым промежуткам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357298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(-3;4)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285860"/>
            <a:ext cx="2857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интервал</a:t>
            </a:r>
            <a:endParaRPr lang="ru-RU" sz="3200" dirty="0"/>
          </a:p>
        </p:txBody>
      </p:sp>
      <p:pic>
        <p:nvPicPr>
          <p:cNvPr id="5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285992"/>
            <a:ext cx="890591" cy="50006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71670" y="2143116"/>
            <a:ext cx="2500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отрезок</a:t>
            </a:r>
            <a:endParaRPr lang="ru-RU" sz="3200" dirty="0"/>
          </a:p>
        </p:txBody>
      </p:sp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071810"/>
            <a:ext cx="928694" cy="41910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43108" y="2857496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открытый луч</a:t>
            </a:r>
            <a:endParaRPr lang="ru-RU" sz="3200" dirty="0"/>
          </a:p>
        </p:txBody>
      </p:sp>
      <p:pic>
        <p:nvPicPr>
          <p:cNvPr id="9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643314"/>
            <a:ext cx="1428760" cy="453575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357422" y="3429000"/>
            <a:ext cx="2357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луч</a:t>
            </a:r>
            <a:endParaRPr lang="ru-RU" sz="3200" dirty="0"/>
          </a:p>
        </p:txBody>
      </p:sp>
      <p:pic>
        <p:nvPicPr>
          <p:cNvPr id="11" name="Picture 2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286256"/>
            <a:ext cx="802484" cy="430027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071670" y="4071942"/>
            <a:ext cx="3786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полуинтервал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5000636"/>
            <a:ext cx="1653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(-∞;+∞) 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57422" y="4929198"/>
            <a:ext cx="6572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координатная прямая </a:t>
            </a:r>
          </a:p>
          <a:p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(числовая прямая)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3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Назовите целые числа являющиеся решением данного неравенства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105835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err="1">
                <a:solidFill>
                  <a:srgbClr val="0070C0"/>
                </a:solidFill>
              </a:rPr>
              <a:t>х</a:t>
            </a:r>
            <a:r>
              <a:rPr lang="en-US" sz="4800" b="1" dirty="0">
                <a:solidFill>
                  <a:srgbClr val="0070C0"/>
                </a:solidFill>
              </a:rPr>
              <a:t>&gt;</a:t>
            </a:r>
            <a:r>
              <a:rPr lang="ru-RU" sz="4800" b="1" dirty="0">
                <a:solidFill>
                  <a:srgbClr val="0070C0"/>
                </a:solidFill>
              </a:rPr>
              <a:t>-4;        х≤5;        </a:t>
            </a:r>
            <a:r>
              <a:rPr lang="ru-RU" sz="4800" b="1" dirty="0" err="1">
                <a:solidFill>
                  <a:srgbClr val="0070C0"/>
                </a:solidFill>
              </a:rPr>
              <a:t>х</a:t>
            </a:r>
            <a:r>
              <a:rPr lang="en-US" sz="4800" b="1" dirty="0">
                <a:solidFill>
                  <a:srgbClr val="0070C0"/>
                </a:solidFill>
              </a:rPr>
              <a:t>&lt;</a:t>
            </a:r>
            <a:r>
              <a:rPr lang="ru-RU" sz="4800" b="1" dirty="0">
                <a:solidFill>
                  <a:srgbClr val="0070C0"/>
                </a:solidFill>
              </a:rPr>
              <a:t>0</a:t>
            </a:r>
            <a:r>
              <a:rPr lang="ru-RU" sz="4800" b="1" dirty="0" smtClean="0">
                <a:solidFill>
                  <a:srgbClr val="0070C0"/>
                </a:solidFill>
              </a:rPr>
              <a:t>;      </a:t>
            </a:r>
            <a:r>
              <a:rPr lang="ru-RU" sz="4800" b="1" dirty="0">
                <a:solidFill>
                  <a:srgbClr val="0070C0"/>
                </a:solidFill>
              </a:rPr>
              <a:t>х≥9;       5</a:t>
            </a:r>
            <a:r>
              <a:rPr lang="en-US" sz="4800" b="1" dirty="0">
                <a:solidFill>
                  <a:srgbClr val="0070C0"/>
                </a:solidFill>
              </a:rPr>
              <a:t>&lt;x&lt;10</a:t>
            </a:r>
            <a:r>
              <a:rPr lang="ru-RU" sz="4800" b="1" dirty="0">
                <a:solidFill>
                  <a:srgbClr val="0070C0"/>
                </a:solidFill>
              </a:rPr>
              <a:t>;        -2≤х</a:t>
            </a:r>
            <a:r>
              <a:rPr lang="en-US" sz="4800" b="1" dirty="0">
                <a:solidFill>
                  <a:srgbClr val="0070C0"/>
                </a:solidFill>
              </a:rPr>
              <a:t>&lt;</a:t>
            </a:r>
            <a:r>
              <a:rPr lang="ru-RU" sz="4800" b="1" dirty="0">
                <a:solidFill>
                  <a:srgbClr val="0070C0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7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Что </a:t>
            </a:r>
            <a:r>
              <a:rPr lang="ru-RU" sz="2400" b="1" dirty="0">
                <a:solidFill>
                  <a:srgbClr val="FF0000"/>
                </a:solidFill>
              </a:rPr>
              <a:t>называется решением неравенства с одной переменной?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142984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Решением неравенства с одной переменной называется значение переменной, при котором данное неравенство обращается в верное числовое неравенство.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786058"/>
            <a:ext cx="52960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Что значит решить неравенство?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3429000"/>
            <a:ext cx="81439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Решить неравенство – это значит найти множество его решений или   доказать, что их нет.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4286256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Какие неравенства называются равносильными?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28596" y="5143512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Неравенства, имеющие одни и те же решения,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называются равносильными.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Неравенство вида ах&gt;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ru-RU" sz="3200" b="1" dirty="0">
                <a:solidFill>
                  <a:srgbClr val="FF0000"/>
                </a:solidFill>
              </a:rPr>
              <a:t>,    </a:t>
            </a:r>
            <a:r>
              <a:rPr lang="en-US" sz="3200" b="1" dirty="0">
                <a:solidFill>
                  <a:srgbClr val="FF0000"/>
                </a:solidFill>
              </a:rPr>
              <a:t>ax</a:t>
            </a:r>
            <a:r>
              <a:rPr lang="ru-RU" sz="3200" b="1" dirty="0">
                <a:solidFill>
                  <a:srgbClr val="FF0000"/>
                </a:solidFill>
              </a:rPr>
              <a:t>&lt;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ru-RU" sz="3200" b="1" dirty="0">
                <a:solidFill>
                  <a:srgbClr val="FF0000"/>
                </a:solidFill>
              </a:rPr>
              <a:t>,   </a:t>
            </a:r>
            <a:r>
              <a:rPr lang="en-US" sz="3200" b="1" dirty="0">
                <a:solidFill>
                  <a:srgbClr val="FF0000"/>
                </a:solidFill>
              </a:rPr>
              <a:t>ax</a:t>
            </a:r>
            <a:r>
              <a:rPr lang="ru-RU" sz="3200" b="1" dirty="0">
                <a:solidFill>
                  <a:srgbClr val="FF0000"/>
                </a:solidFill>
              </a:rPr>
              <a:t>≥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ru-RU" sz="3200" b="1" dirty="0">
                <a:solidFill>
                  <a:srgbClr val="FF0000"/>
                </a:solidFill>
              </a:rPr>
              <a:t>,     </a:t>
            </a:r>
            <a:r>
              <a:rPr lang="en-US" sz="3200" b="1" dirty="0">
                <a:solidFill>
                  <a:srgbClr val="FF0000"/>
                </a:solidFill>
              </a:rPr>
              <a:t>ax</a:t>
            </a:r>
            <a:r>
              <a:rPr lang="ru-RU" sz="3200" b="1" dirty="0">
                <a:solidFill>
                  <a:srgbClr val="FF0000"/>
                </a:solidFill>
              </a:rPr>
              <a:t>≤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ru-RU" sz="3200" b="1" dirty="0">
                <a:solidFill>
                  <a:srgbClr val="FF0000"/>
                </a:solidFill>
              </a:rPr>
              <a:t>, где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  <a:r>
              <a:rPr lang="ru-RU" sz="3200" b="1" dirty="0">
                <a:solidFill>
                  <a:srgbClr val="FF0000"/>
                </a:solidFill>
              </a:rPr>
              <a:t> и </a:t>
            </a:r>
            <a:r>
              <a:rPr lang="en-US" sz="3200" b="1" dirty="0">
                <a:solidFill>
                  <a:srgbClr val="FF0000"/>
                </a:solidFill>
              </a:rPr>
              <a:t>b </a:t>
            </a:r>
            <a:r>
              <a:rPr lang="ru-RU" sz="3200" b="1" dirty="0">
                <a:solidFill>
                  <a:srgbClr val="FF0000"/>
                </a:solidFill>
              </a:rPr>
              <a:t>– любые числа,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err="1" smtClean="0">
                <a:solidFill>
                  <a:srgbClr val="FF0000"/>
                </a:solidFill>
              </a:rPr>
              <a:t>х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- переменная, называются линейными неравенствами с одной переменной.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57158" y="3214686"/>
            <a:ext cx="650085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Задание: Выберите из предложенных неравенств  линейные неравенства с одной переменной.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xy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≤10,     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4572008"/>
            <a:ext cx="4024314" cy="742950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286512" y="4643446"/>
            <a:ext cx="221457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-3х&gt;9,   11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=22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500042"/>
            <a:ext cx="57864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Работа в парах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3" y="1214422"/>
          <a:ext cx="3357585" cy="3785616"/>
        </p:xfrm>
        <a:graphic>
          <a:graphicData uri="http://schemas.openxmlformats.org/drawingml/2006/table">
            <a:tbl>
              <a:tblPr/>
              <a:tblGrid>
                <a:gridCol w="3357585"/>
              </a:tblGrid>
              <a:tr h="21431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859155" algn="l"/>
                        </a:tabLs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4х-5&lt;3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+1		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859155" algn="l"/>
                        </a:tabLs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3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+7&gt;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+15		</a:t>
                      </a:r>
                      <a:endParaRPr lang="ru-RU" sz="1100" b="1" i="1" dirty="0" smtClean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859155" algn="l"/>
                        </a:tabLs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4(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-3)+5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r>
                        <a:rPr lang="ru-RU" sz="1100" b="1" i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0" y="0"/>
          <a:ext cx="123825" cy="152400"/>
        </p:xfrm>
        <a:graphic>
          <a:graphicData uri="http://schemas.openxmlformats.org/presentationml/2006/ole">
            <p:oleObj spid="_x0000_s19460" name="Формула" r:id="rId3" imgW="126835" imgH="152202" progId="Equation.3">
              <p:embed/>
            </p:oleObj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43438" y="1214422"/>
          <a:ext cx="3855080" cy="3786214"/>
        </p:xfrm>
        <a:graphic>
          <a:graphicData uri="http://schemas.openxmlformats.org/drawingml/2006/table">
            <a:tbl>
              <a:tblPr/>
              <a:tblGrid>
                <a:gridCol w="3855080"/>
              </a:tblGrid>
              <a:tr h="3786214">
                <a:tc>
                  <a:txBody>
                    <a:bodyPr/>
                    <a:lstStyle/>
                    <a:p>
                      <a:pPr marL="292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Ответ</a:t>
                      </a:r>
                      <a:r>
                        <a:rPr lang="ru-RU" sz="3600" b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:    </a:t>
                      </a:r>
                      <a:r>
                        <a:rPr lang="ru-RU" sz="3600" b="1" i="1" dirty="0" err="1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хϵ</a:t>
                      </a:r>
                      <a:r>
                        <a:rPr lang="ru-RU" sz="3600" b="1" i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(-∞;6)</a:t>
                      </a:r>
                      <a:r>
                        <a:rPr lang="ru-RU" sz="3600" b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2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ru-RU" sz="3600" b="1" dirty="0" smtClean="0">
                        <a:solidFill>
                          <a:srgbClr val="98480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2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Ответ</a:t>
                      </a:r>
                      <a:r>
                        <a:rPr lang="ru-RU" sz="3600" b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3600" b="1" dirty="0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3600" b="1" i="1" dirty="0" err="1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хϵ</a:t>
                      </a:r>
                      <a:r>
                        <a:rPr lang="ru-RU" sz="3600" b="1" i="1" dirty="0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(4</a:t>
                      </a:r>
                      <a:r>
                        <a:rPr lang="ru-RU" sz="3600" b="1" i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;+∞)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2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3600" b="1" dirty="0" smtClean="0">
                        <a:solidFill>
                          <a:srgbClr val="98480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2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Ответ</a:t>
                      </a:r>
                      <a:r>
                        <a:rPr lang="ru-RU" sz="3600" b="1" dirty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ru-RU" sz="3600" b="1" i="1" dirty="0" err="1" smtClean="0">
                          <a:solidFill>
                            <a:srgbClr val="984806"/>
                          </a:solidFill>
                          <a:latin typeface="Calibri"/>
                          <a:ea typeface="Calibri"/>
                          <a:cs typeface="Times New Roman"/>
                        </a:rPr>
                        <a:t>хϵ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786190"/>
            <a:ext cx="154305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Домашнее задание: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ds03.infourok.ru/uploads/ex/06b3/00002dc2-7b57bdc8/img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256</Words>
  <Application>Microsoft Office PowerPoint</Application>
  <PresentationFormat>Экран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Трек</vt:lpstr>
      <vt:lpstr>Формула</vt:lpstr>
      <vt:lpstr>Тема урока: Линейное неравенство с одной переменной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Линейное неравенство с одной переменной</dc:title>
  <dc:creator>Lukina</dc:creator>
  <cp:lastModifiedBy>Lukina</cp:lastModifiedBy>
  <cp:revision>13</cp:revision>
  <dcterms:created xsi:type="dcterms:W3CDTF">2017-02-22T15:13:34Z</dcterms:created>
  <dcterms:modified xsi:type="dcterms:W3CDTF">2017-02-22T16:55:29Z</dcterms:modified>
</cp:coreProperties>
</file>